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11" r:id="rId2"/>
  </p:sldMasterIdLst>
  <p:notesMasterIdLst>
    <p:notesMasterId r:id="rId5"/>
  </p:notesMasterIdLst>
  <p:sldIdLst>
    <p:sldId id="352" r:id="rId3"/>
    <p:sldId id="354" r:id="rId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MS PGothic" panose="020B0600070205080204" pitchFamily="34" charset="-128"/>
      <p:regular r:id="rId10"/>
    </p:embeddedFont>
    <p:embeddedFont>
      <p:font typeface="Gill Sans MT" panose="020B060402020202020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7615"/>
    <a:srgbClr val="D7E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87852" autoAdjust="0"/>
  </p:normalViewPr>
  <p:slideViewPr>
    <p:cSldViewPr>
      <p:cViewPr varScale="1">
        <p:scale>
          <a:sx n="71" d="100"/>
          <a:sy n="71" d="100"/>
        </p:scale>
        <p:origin x="132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45D9FE-72B2-468F-9270-23225F3C58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AB0EFF-D720-4EEC-A95F-2501CE8D98EC}">
      <dgm:prSet custT="1"/>
      <dgm:spPr/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Three research themes: </a:t>
          </a:r>
          <a:endParaRPr lang="en-US" sz="2000" dirty="0">
            <a:latin typeface="Gill Sans MT" pitchFamily="34" charset="0"/>
          </a:endParaRPr>
        </a:p>
      </dgm:t>
    </dgm:pt>
    <dgm:pt modelId="{7992D032-D6FD-4771-97D6-94312E051076}" type="parTrans" cxnId="{EF6C1641-C236-4BAF-BCF5-C121605F7E0A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7FA4E282-975B-45B4-A125-472E0686A36B}" type="sibTrans" cxnId="{EF6C1641-C236-4BAF-BCF5-C121605F7E0A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82CD8C48-1181-48DB-A82C-8F6808E30D05}">
      <dgm:prSet custT="1"/>
      <dgm:spPr>
        <a:noFill/>
      </dgm:spPr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Advancing the productivity frontier</a:t>
          </a:r>
          <a:endParaRPr lang="en-US" sz="2000" dirty="0">
            <a:latin typeface="Gill Sans MT" pitchFamily="34" charset="0"/>
          </a:endParaRPr>
        </a:p>
      </dgm:t>
    </dgm:pt>
    <dgm:pt modelId="{48493788-CEBD-4123-9E8F-81B888A06015}" type="parTrans" cxnId="{1D20FB99-C984-48A0-8419-72401B90604C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CEC39683-F003-44F9-B447-6036C332E3E3}" type="sibTrans" cxnId="{1D20FB99-C984-48A0-8419-72401B90604C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FE018925-E28B-43EF-ABB7-E1A95CDA5EBE}">
      <dgm:prSet custT="1"/>
      <dgm:spPr>
        <a:noFill/>
      </dgm:spPr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Transforming key production systems</a:t>
          </a:r>
          <a:endParaRPr lang="en-US" sz="2000" dirty="0">
            <a:latin typeface="Gill Sans MT" pitchFamily="34" charset="0"/>
          </a:endParaRPr>
        </a:p>
      </dgm:t>
    </dgm:pt>
    <dgm:pt modelId="{6D02A406-361E-46FC-9132-56BFE446A955}" type="parTrans" cxnId="{61EC7D8B-AB79-4BA8-991F-2B209109C96B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FA94C102-F22B-422B-87A3-EFEB86458669}" type="sibTrans" cxnId="{61EC7D8B-AB79-4BA8-991F-2B209109C96B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5D5B99CC-AF51-4A6E-9248-1CFF4A385849}">
      <dgm:prSet custT="1"/>
      <dgm:spPr>
        <a:noFill/>
      </dgm:spPr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Improving nutrition and food safety</a:t>
          </a:r>
          <a:endParaRPr lang="en-US" sz="2000" dirty="0">
            <a:latin typeface="Gill Sans MT" pitchFamily="34" charset="0"/>
          </a:endParaRPr>
        </a:p>
      </dgm:t>
    </dgm:pt>
    <dgm:pt modelId="{6F6895C4-9AE4-4CC4-BC2F-FE001BA97F3B}" type="parTrans" cxnId="{6DC0D64C-78DE-4334-97A9-BAB83B9E7382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70869438-48D6-40CD-AE94-7B302B1ADA40}" type="sibTrans" cxnId="{6DC0D64C-78DE-4334-97A9-BAB83B9E7382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336223F1-7409-4B05-9619-3C29EF2C7204}">
      <dgm:prSet custT="1"/>
      <dgm:spPr/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Anchored by key geographies: </a:t>
          </a:r>
          <a:endParaRPr lang="en-US" sz="2000" dirty="0">
            <a:latin typeface="Gill Sans MT" pitchFamily="34" charset="0"/>
          </a:endParaRPr>
        </a:p>
      </dgm:t>
    </dgm:pt>
    <dgm:pt modelId="{7F74500B-0AC5-470F-AA59-98FDDFFEE2B8}" type="parTrans" cxnId="{9B544276-6D8C-42C8-9116-537C1A40357F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AB2130BE-51FE-4F25-A220-510E84B75375}" type="sibTrans" cxnId="{9B544276-6D8C-42C8-9116-537C1A40357F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00615731-75F3-4881-A148-DBC8EE47097D}">
      <dgm:prSet custT="1"/>
      <dgm:spPr>
        <a:noFill/>
      </dgm:spPr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Indo-</a:t>
          </a:r>
          <a:r>
            <a:rPr lang="en-US" sz="2000" dirty="0" err="1" smtClean="0">
              <a:latin typeface="Gill Sans MT" pitchFamily="34" charset="0"/>
            </a:rPr>
            <a:t>gangetic</a:t>
          </a:r>
          <a:r>
            <a:rPr lang="en-US" sz="2000" dirty="0" smtClean="0">
              <a:latin typeface="Gill Sans MT" pitchFamily="34" charset="0"/>
            </a:rPr>
            <a:t> plains in South Asia</a:t>
          </a:r>
          <a:endParaRPr lang="en-US" sz="2000" dirty="0">
            <a:latin typeface="Gill Sans MT" pitchFamily="34" charset="0"/>
          </a:endParaRPr>
        </a:p>
      </dgm:t>
    </dgm:pt>
    <dgm:pt modelId="{BBBBAEE5-A5B0-4519-A21C-A6197A8993AD}" type="parTrans" cxnId="{404A1B6D-1130-401B-8215-D2409E0FFC4B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B71EF4CF-0541-4AC3-8C9F-16B42B7540E1}" type="sibTrans" cxnId="{404A1B6D-1130-401B-8215-D2409E0FFC4B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36265A3E-D8BB-4AD6-83BF-AD2E1D6C7513}">
      <dgm:prSet custT="1"/>
      <dgm:spPr>
        <a:noFill/>
      </dgm:spPr>
      <dgm:t>
        <a:bodyPr/>
        <a:lstStyle/>
        <a:p>
          <a:pPr rtl="0"/>
          <a:r>
            <a:rPr lang="en-US" sz="2000" dirty="0" err="1" smtClean="0">
              <a:latin typeface="Gill Sans MT" pitchFamily="34" charset="0"/>
            </a:rPr>
            <a:t>Sudano-sahelien</a:t>
          </a:r>
          <a:r>
            <a:rPr lang="en-US" sz="2000" dirty="0" smtClean="0">
              <a:latin typeface="Gill Sans MT" pitchFamily="34" charset="0"/>
            </a:rPr>
            <a:t> systems in West Africa</a:t>
          </a:r>
          <a:endParaRPr lang="en-US" sz="2000" dirty="0">
            <a:latin typeface="Gill Sans MT" pitchFamily="34" charset="0"/>
          </a:endParaRPr>
        </a:p>
      </dgm:t>
    </dgm:pt>
    <dgm:pt modelId="{49DA08F4-2810-4186-97BB-79DFF033EDB2}" type="parTrans" cxnId="{5E46AE84-6B7C-4D5C-9F7F-681B155FF5D4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06A82340-FC5D-4F94-B1A4-03DEF62997EF}" type="sibTrans" cxnId="{5E46AE84-6B7C-4D5C-9F7F-681B155FF5D4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1A8313CD-1443-4A02-9ABA-610CB681E8DB}">
      <dgm:prSet custT="1"/>
      <dgm:spPr>
        <a:noFill/>
      </dgm:spPr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Maize </a:t>
          </a:r>
          <a:r>
            <a:rPr lang="en-US" sz="2000" dirty="0" smtClean="0">
              <a:solidFill>
                <a:schemeClr val="tx1"/>
              </a:solidFill>
              <a:latin typeface="Gill Sans MT" pitchFamily="34" charset="0"/>
            </a:rPr>
            <a:t>and livestock </a:t>
          </a:r>
          <a:r>
            <a:rPr lang="en-US" sz="2000" dirty="0" smtClean="0">
              <a:latin typeface="Gill Sans MT" pitchFamily="34" charset="0"/>
            </a:rPr>
            <a:t>mixed systems in East and Southern Africa</a:t>
          </a:r>
          <a:endParaRPr lang="en-US" sz="2000" dirty="0">
            <a:latin typeface="Gill Sans MT" pitchFamily="34" charset="0"/>
          </a:endParaRPr>
        </a:p>
      </dgm:t>
    </dgm:pt>
    <dgm:pt modelId="{F60CDC65-9A23-4A9F-ADAE-369581895E35}" type="parTrans" cxnId="{E656541F-F177-4377-AB38-8CFC68761A4E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CF26F413-E06B-47E9-91D9-4BFEA72491D6}" type="sibTrans" cxnId="{E656541F-F177-4377-AB38-8CFC68761A4E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1FA3486A-1324-4FD3-9A0F-AFA621CBCE6B}">
      <dgm:prSet custT="1"/>
      <dgm:spPr>
        <a:noFill/>
      </dgm:spPr>
      <dgm:t>
        <a:bodyPr/>
        <a:lstStyle/>
        <a:p>
          <a:pPr rtl="0"/>
          <a:r>
            <a:rPr lang="en-US" sz="2000" dirty="0" smtClean="0">
              <a:latin typeface="Gill Sans MT" pitchFamily="34" charset="0"/>
            </a:rPr>
            <a:t>Ethiopian highlands</a:t>
          </a:r>
          <a:endParaRPr lang="en-US" sz="2000" dirty="0">
            <a:latin typeface="Gill Sans MT" pitchFamily="34" charset="0"/>
          </a:endParaRPr>
        </a:p>
      </dgm:t>
    </dgm:pt>
    <dgm:pt modelId="{7EE2C070-B3DD-4979-8E8D-D8807D65CB50}" type="parTrans" cxnId="{12E2C50F-1F3C-46F2-BD7A-A2C9A6C6BE60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6757DF93-4087-461A-8318-5A501C8E12E9}" type="sibTrans" cxnId="{12E2C50F-1F3C-46F2-BD7A-A2C9A6C6BE60}">
      <dgm:prSet/>
      <dgm:spPr/>
      <dgm:t>
        <a:bodyPr/>
        <a:lstStyle/>
        <a:p>
          <a:endParaRPr lang="en-US" sz="1600">
            <a:latin typeface="Gill Sans MT" pitchFamily="34" charset="0"/>
          </a:endParaRPr>
        </a:p>
      </dgm:t>
    </dgm:pt>
    <dgm:pt modelId="{193C1D9A-94B7-4CEB-81CF-C93FAB2D10AE}" type="pres">
      <dgm:prSet presAssocID="{1545D9FE-72B2-468F-9270-23225F3C58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12E0B0-E8C2-4CBF-A324-AE4F591EA507}" type="pres">
      <dgm:prSet presAssocID="{7EAB0EFF-D720-4EEC-A95F-2501CE8D98EC}" presName="parentLin" presStyleCnt="0"/>
      <dgm:spPr/>
    </dgm:pt>
    <dgm:pt modelId="{767FDAD2-C7E7-4A5E-AF84-080F84B2DA22}" type="pres">
      <dgm:prSet presAssocID="{7EAB0EFF-D720-4EEC-A95F-2501CE8D98E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02BFC03-A130-4E1F-AFAC-CE8140CDA4C8}" type="pres">
      <dgm:prSet presAssocID="{7EAB0EFF-D720-4EEC-A95F-2501CE8D98EC}" presName="parentText" presStyleLbl="node1" presStyleIdx="0" presStyleCnt="2" custScaleY="49792" custLinFactNeighborY="-64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D730B-CAA3-4CA4-AD28-AD12636E2EF5}" type="pres">
      <dgm:prSet presAssocID="{7EAB0EFF-D720-4EEC-A95F-2501CE8D98EC}" presName="negativeSpace" presStyleCnt="0"/>
      <dgm:spPr/>
    </dgm:pt>
    <dgm:pt modelId="{CB2BEAC5-57A0-4926-BFDE-2A9FB3766EEA}" type="pres">
      <dgm:prSet presAssocID="{7EAB0EFF-D720-4EEC-A95F-2501CE8D98EC}" presName="childText" presStyleLbl="conFgAcc1" presStyleIdx="0" presStyleCnt="2" custScaleX="100000" custLinFactNeighborY="273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5924DB-05F1-44A6-9E5E-F8E3B6AD117F}" type="pres">
      <dgm:prSet presAssocID="{7FA4E282-975B-45B4-A125-472E0686A36B}" presName="spaceBetweenRectangles" presStyleCnt="0"/>
      <dgm:spPr/>
    </dgm:pt>
    <dgm:pt modelId="{A883377C-C42D-466E-BCE6-041C4D058DD8}" type="pres">
      <dgm:prSet presAssocID="{336223F1-7409-4B05-9619-3C29EF2C7204}" presName="parentLin" presStyleCnt="0"/>
      <dgm:spPr/>
    </dgm:pt>
    <dgm:pt modelId="{63A06020-5302-4637-B521-4CCC41F02DF7}" type="pres">
      <dgm:prSet presAssocID="{336223F1-7409-4B05-9619-3C29EF2C7204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E5E51FD-690A-40AE-ADEC-217B10924A6E}" type="pres">
      <dgm:prSet presAssocID="{336223F1-7409-4B05-9619-3C29EF2C7204}" presName="parentText" presStyleLbl="node1" presStyleIdx="1" presStyleCnt="2" custScaleY="5644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AFCBB-097C-40CF-AB07-93D671DB1523}" type="pres">
      <dgm:prSet presAssocID="{336223F1-7409-4B05-9619-3C29EF2C7204}" presName="negativeSpace" presStyleCnt="0"/>
      <dgm:spPr/>
    </dgm:pt>
    <dgm:pt modelId="{E0F67AD0-56EB-46C1-B2F6-C4866DB8FE7B}" type="pres">
      <dgm:prSet presAssocID="{336223F1-7409-4B05-9619-3C29EF2C7204}" presName="childText" presStyleLbl="conFgAcc1" presStyleIdx="1" presStyleCnt="2" custScaleX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46AE84-6B7C-4D5C-9F7F-681B155FF5D4}" srcId="{336223F1-7409-4B05-9619-3C29EF2C7204}" destId="{36265A3E-D8BB-4AD6-83BF-AD2E1D6C7513}" srcOrd="1" destOrd="0" parTransId="{49DA08F4-2810-4186-97BB-79DFF033EDB2}" sibTransId="{06A82340-FC5D-4F94-B1A4-03DEF62997EF}"/>
    <dgm:cxn modelId="{E656541F-F177-4377-AB38-8CFC68761A4E}" srcId="{336223F1-7409-4B05-9619-3C29EF2C7204}" destId="{1A8313CD-1443-4A02-9ABA-610CB681E8DB}" srcOrd="2" destOrd="0" parTransId="{F60CDC65-9A23-4A9F-ADAE-369581895E35}" sibTransId="{CF26F413-E06B-47E9-91D9-4BFEA72491D6}"/>
    <dgm:cxn modelId="{EF6C1641-C236-4BAF-BCF5-C121605F7E0A}" srcId="{1545D9FE-72B2-468F-9270-23225F3C5844}" destId="{7EAB0EFF-D720-4EEC-A95F-2501CE8D98EC}" srcOrd="0" destOrd="0" parTransId="{7992D032-D6FD-4771-97D6-94312E051076}" sibTransId="{7FA4E282-975B-45B4-A125-472E0686A36B}"/>
    <dgm:cxn modelId="{00B7E953-F035-49C5-9DCC-459F3D078EFD}" type="presOf" srcId="{336223F1-7409-4B05-9619-3C29EF2C7204}" destId="{BE5E51FD-690A-40AE-ADEC-217B10924A6E}" srcOrd="1" destOrd="0" presId="urn:microsoft.com/office/officeart/2005/8/layout/list1"/>
    <dgm:cxn modelId="{05D155C5-2A8D-4CE3-8E52-5DD92CF2D0AA}" type="presOf" srcId="{1A8313CD-1443-4A02-9ABA-610CB681E8DB}" destId="{E0F67AD0-56EB-46C1-B2F6-C4866DB8FE7B}" srcOrd="0" destOrd="2" presId="urn:microsoft.com/office/officeart/2005/8/layout/list1"/>
    <dgm:cxn modelId="{404A1B6D-1130-401B-8215-D2409E0FFC4B}" srcId="{336223F1-7409-4B05-9619-3C29EF2C7204}" destId="{00615731-75F3-4881-A148-DBC8EE47097D}" srcOrd="0" destOrd="0" parTransId="{BBBBAEE5-A5B0-4519-A21C-A6197A8993AD}" sibTransId="{B71EF4CF-0541-4AC3-8C9F-16B42B7540E1}"/>
    <dgm:cxn modelId="{BB7D2862-8CD6-472A-8971-4A807A6C8FFB}" type="presOf" srcId="{00615731-75F3-4881-A148-DBC8EE47097D}" destId="{E0F67AD0-56EB-46C1-B2F6-C4866DB8FE7B}" srcOrd="0" destOrd="0" presId="urn:microsoft.com/office/officeart/2005/8/layout/list1"/>
    <dgm:cxn modelId="{61EC7D8B-AB79-4BA8-991F-2B209109C96B}" srcId="{7EAB0EFF-D720-4EEC-A95F-2501CE8D98EC}" destId="{FE018925-E28B-43EF-ABB7-E1A95CDA5EBE}" srcOrd="1" destOrd="0" parTransId="{6D02A406-361E-46FC-9132-56BFE446A955}" sibTransId="{FA94C102-F22B-422B-87A3-EFEB86458669}"/>
    <dgm:cxn modelId="{5B527EEC-30D7-4EC2-BD0A-AF668F3A9979}" type="presOf" srcId="{7EAB0EFF-D720-4EEC-A95F-2501CE8D98EC}" destId="{302BFC03-A130-4E1F-AFAC-CE8140CDA4C8}" srcOrd="1" destOrd="0" presId="urn:microsoft.com/office/officeart/2005/8/layout/list1"/>
    <dgm:cxn modelId="{DDC2C1E9-5C10-49CE-AF04-CDAE417D32DA}" type="presOf" srcId="{82CD8C48-1181-48DB-A82C-8F6808E30D05}" destId="{CB2BEAC5-57A0-4926-BFDE-2A9FB3766EEA}" srcOrd="0" destOrd="0" presId="urn:microsoft.com/office/officeart/2005/8/layout/list1"/>
    <dgm:cxn modelId="{D901C651-01A3-453F-B625-ACDBA183DCE8}" type="presOf" srcId="{36265A3E-D8BB-4AD6-83BF-AD2E1D6C7513}" destId="{E0F67AD0-56EB-46C1-B2F6-C4866DB8FE7B}" srcOrd="0" destOrd="1" presId="urn:microsoft.com/office/officeart/2005/8/layout/list1"/>
    <dgm:cxn modelId="{6DC0D64C-78DE-4334-97A9-BAB83B9E7382}" srcId="{7EAB0EFF-D720-4EEC-A95F-2501CE8D98EC}" destId="{5D5B99CC-AF51-4A6E-9248-1CFF4A385849}" srcOrd="2" destOrd="0" parTransId="{6F6895C4-9AE4-4CC4-BC2F-FE001BA97F3B}" sibTransId="{70869438-48D6-40CD-AE94-7B302B1ADA40}"/>
    <dgm:cxn modelId="{89C5B85C-EA47-49CB-99AB-F6350076B6CF}" type="presOf" srcId="{336223F1-7409-4B05-9619-3C29EF2C7204}" destId="{63A06020-5302-4637-B521-4CCC41F02DF7}" srcOrd="0" destOrd="0" presId="urn:microsoft.com/office/officeart/2005/8/layout/list1"/>
    <dgm:cxn modelId="{1D20FB99-C984-48A0-8419-72401B90604C}" srcId="{7EAB0EFF-D720-4EEC-A95F-2501CE8D98EC}" destId="{82CD8C48-1181-48DB-A82C-8F6808E30D05}" srcOrd="0" destOrd="0" parTransId="{48493788-CEBD-4123-9E8F-81B888A06015}" sibTransId="{CEC39683-F003-44F9-B447-6036C332E3E3}"/>
    <dgm:cxn modelId="{9B544276-6D8C-42C8-9116-537C1A40357F}" srcId="{1545D9FE-72B2-468F-9270-23225F3C5844}" destId="{336223F1-7409-4B05-9619-3C29EF2C7204}" srcOrd="1" destOrd="0" parTransId="{7F74500B-0AC5-470F-AA59-98FDDFFEE2B8}" sibTransId="{AB2130BE-51FE-4F25-A220-510E84B75375}"/>
    <dgm:cxn modelId="{D29D5D14-EE9E-4E4E-BAC6-6400D071F2B4}" type="presOf" srcId="{1FA3486A-1324-4FD3-9A0F-AFA621CBCE6B}" destId="{E0F67AD0-56EB-46C1-B2F6-C4866DB8FE7B}" srcOrd="0" destOrd="3" presId="urn:microsoft.com/office/officeart/2005/8/layout/list1"/>
    <dgm:cxn modelId="{B21C93D8-1AB2-46C2-801A-439B1D8D50CE}" type="presOf" srcId="{5D5B99CC-AF51-4A6E-9248-1CFF4A385849}" destId="{CB2BEAC5-57A0-4926-BFDE-2A9FB3766EEA}" srcOrd="0" destOrd="2" presId="urn:microsoft.com/office/officeart/2005/8/layout/list1"/>
    <dgm:cxn modelId="{9ADAB921-E919-4CCA-8012-0EAC3A7A4A79}" type="presOf" srcId="{FE018925-E28B-43EF-ABB7-E1A95CDA5EBE}" destId="{CB2BEAC5-57A0-4926-BFDE-2A9FB3766EEA}" srcOrd="0" destOrd="1" presId="urn:microsoft.com/office/officeart/2005/8/layout/list1"/>
    <dgm:cxn modelId="{C2AECC0B-48C9-4FED-B42E-87EE472ED103}" type="presOf" srcId="{1545D9FE-72B2-468F-9270-23225F3C5844}" destId="{193C1D9A-94B7-4CEB-81CF-C93FAB2D10AE}" srcOrd="0" destOrd="0" presId="urn:microsoft.com/office/officeart/2005/8/layout/list1"/>
    <dgm:cxn modelId="{12E2C50F-1F3C-46F2-BD7A-A2C9A6C6BE60}" srcId="{336223F1-7409-4B05-9619-3C29EF2C7204}" destId="{1FA3486A-1324-4FD3-9A0F-AFA621CBCE6B}" srcOrd="3" destOrd="0" parTransId="{7EE2C070-B3DD-4979-8E8D-D8807D65CB50}" sibTransId="{6757DF93-4087-461A-8318-5A501C8E12E9}"/>
    <dgm:cxn modelId="{FD947BAB-7BA2-4973-BDBD-E4EC2E5A191B}" type="presOf" srcId="{7EAB0EFF-D720-4EEC-A95F-2501CE8D98EC}" destId="{767FDAD2-C7E7-4A5E-AF84-080F84B2DA22}" srcOrd="0" destOrd="0" presId="urn:microsoft.com/office/officeart/2005/8/layout/list1"/>
    <dgm:cxn modelId="{937F3DD1-0AF1-43FE-9B83-5750F1F99F94}" type="presParOf" srcId="{193C1D9A-94B7-4CEB-81CF-C93FAB2D10AE}" destId="{AA12E0B0-E8C2-4CBF-A324-AE4F591EA507}" srcOrd="0" destOrd="0" presId="urn:microsoft.com/office/officeart/2005/8/layout/list1"/>
    <dgm:cxn modelId="{6C5409C8-0AA0-45E3-837F-C1EC51F9626F}" type="presParOf" srcId="{AA12E0B0-E8C2-4CBF-A324-AE4F591EA507}" destId="{767FDAD2-C7E7-4A5E-AF84-080F84B2DA22}" srcOrd="0" destOrd="0" presId="urn:microsoft.com/office/officeart/2005/8/layout/list1"/>
    <dgm:cxn modelId="{954A1D21-E506-4230-BDBF-2F9C9E2CA3FD}" type="presParOf" srcId="{AA12E0B0-E8C2-4CBF-A324-AE4F591EA507}" destId="{302BFC03-A130-4E1F-AFAC-CE8140CDA4C8}" srcOrd="1" destOrd="0" presId="urn:microsoft.com/office/officeart/2005/8/layout/list1"/>
    <dgm:cxn modelId="{DCEF80D4-6D5F-448F-80D0-92FEA263F80B}" type="presParOf" srcId="{193C1D9A-94B7-4CEB-81CF-C93FAB2D10AE}" destId="{F95D730B-CAA3-4CA4-AD28-AD12636E2EF5}" srcOrd="1" destOrd="0" presId="urn:microsoft.com/office/officeart/2005/8/layout/list1"/>
    <dgm:cxn modelId="{5B4BD200-37BF-4A27-B765-413A871D624F}" type="presParOf" srcId="{193C1D9A-94B7-4CEB-81CF-C93FAB2D10AE}" destId="{CB2BEAC5-57A0-4926-BFDE-2A9FB3766EEA}" srcOrd="2" destOrd="0" presId="urn:microsoft.com/office/officeart/2005/8/layout/list1"/>
    <dgm:cxn modelId="{1553AA5F-C505-4C82-8F32-AE0D638C797B}" type="presParOf" srcId="{193C1D9A-94B7-4CEB-81CF-C93FAB2D10AE}" destId="{E15924DB-05F1-44A6-9E5E-F8E3B6AD117F}" srcOrd="3" destOrd="0" presId="urn:microsoft.com/office/officeart/2005/8/layout/list1"/>
    <dgm:cxn modelId="{75B391D5-0B95-4C4F-AB94-66560F89A2B0}" type="presParOf" srcId="{193C1D9A-94B7-4CEB-81CF-C93FAB2D10AE}" destId="{A883377C-C42D-466E-BCE6-041C4D058DD8}" srcOrd="4" destOrd="0" presId="urn:microsoft.com/office/officeart/2005/8/layout/list1"/>
    <dgm:cxn modelId="{890252E7-10C6-4740-A216-472A49772F60}" type="presParOf" srcId="{A883377C-C42D-466E-BCE6-041C4D058DD8}" destId="{63A06020-5302-4637-B521-4CCC41F02DF7}" srcOrd="0" destOrd="0" presId="urn:microsoft.com/office/officeart/2005/8/layout/list1"/>
    <dgm:cxn modelId="{A93841A3-9FA1-4D99-9DAF-1E1119CA1049}" type="presParOf" srcId="{A883377C-C42D-466E-BCE6-041C4D058DD8}" destId="{BE5E51FD-690A-40AE-ADEC-217B10924A6E}" srcOrd="1" destOrd="0" presId="urn:microsoft.com/office/officeart/2005/8/layout/list1"/>
    <dgm:cxn modelId="{577DD982-08E9-4D0C-8DCB-40147E1B4A0D}" type="presParOf" srcId="{193C1D9A-94B7-4CEB-81CF-C93FAB2D10AE}" destId="{911AFCBB-097C-40CF-AB07-93D671DB1523}" srcOrd="5" destOrd="0" presId="urn:microsoft.com/office/officeart/2005/8/layout/list1"/>
    <dgm:cxn modelId="{3E6DB382-6D35-4F04-8EAF-7EDF05736419}" type="presParOf" srcId="{193C1D9A-94B7-4CEB-81CF-C93FAB2D10AE}" destId="{E0F67AD0-56EB-46C1-B2F6-C4866DB8FE7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BEAC5-57A0-4926-BFDE-2A9FB3766EEA}">
      <dsp:nvSpPr>
        <dsp:cNvPr id="0" name=""/>
        <dsp:cNvSpPr/>
      </dsp:nvSpPr>
      <dsp:spPr>
        <a:xfrm>
          <a:off x="0" y="76201"/>
          <a:ext cx="5181600" cy="1992375"/>
        </a:xfrm>
        <a:prstGeom prst="rect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2150" tIns="958088" rIns="40215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Gill Sans MT" pitchFamily="34" charset="0"/>
            </a:rPr>
            <a:t>Advancing the productivity frontier</a:t>
          </a:r>
          <a:endParaRPr lang="en-US" sz="2000" kern="1200" dirty="0">
            <a:latin typeface="Gill Sans MT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Gill Sans MT" pitchFamily="34" charset="0"/>
            </a:rPr>
            <a:t>Transforming key production systems</a:t>
          </a:r>
          <a:endParaRPr lang="en-US" sz="2000" kern="1200" dirty="0">
            <a:latin typeface="Gill Sans MT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Gill Sans MT" pitchFamily="34" charset="0"/>
            </a:rPr>
            <a:t>Improving nutrition and food safety</a:t>
          </a:r>
          <a:endParaRPr lang="en-US" sz="2000" kern="1200" dirty="0">
            <a:latin typeface="Gill Sans MT" pitchFamily="34" charset="0"/>
          </a:endParaRPr>
        </a:p>
      </dsp:txBody>
      <dsp:txXfrm>
        <a:off x="0" y="76201"/>
        <a:ext cx="5181600" cy="1992375"/>
      </dsp:txXfrm>
    </dsp:sp>
    <dsp:sp modelId="{302BFC03-A130-4E1F-AFAC-CE8140CDA4C8}">
      <dsp:nvSpPr>
        <dsp:cNvPr id="0" name=""/>
        <dsp:cNvSpPr/>
      </dsp:nvSpPr>
      <dsp:spPr>
        <a:xfrm>
          <a:off x="259080" y="0"/>
          <a:ext cx="3627120" cy="6761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97" tIns="0" rIns="13709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Gill Sans MT" pitchFamily="34" charset="0"/>
            </a:rPr>
            <a:t>Three research themes: </a:t>
          </a:r>
          <a:endParaRPr lang="en-US" sz="2000" kern="1200" dirty="0">
            <a:latin typeface="Gill Sans MT" pitchFamily="34" charset="0"/>
          </a:endParaRPr>
        </a:p>
      </dsp:txBody>
      <dsp:txXfrm>
        <a:off x="292086" y="33006"/>
        <a:ext cx="3561108" cy="610123"/>
      </dsp:txXfrm>
    </dsp:sp>
    <dsp:sp modelId="{E0F67AD0-56EB-46C1-B2F6-C4866DB8FE7B}">
      <dsp:nvSpPr>
        <dsp:cNvPr id="0" name=""/>
        <dsp:cNvSpPr/>
      </dsp:nvSpPr>
      <dsp:spPr>
        <a:xfrm>
          <a:off x="0" y="2336546"/>
          <a:ext cx="5181600" cy="2608200"/>
        </a:xfrm>
        <a:prstGeom prst="rect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2150" tIns="958088" rIns="40215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Gill Sans MT" pitchFamily="34" charset="0"/>
            </a:rPr>
            <a:t>Indo-</a:t>
          </a:r>
          <a:r>
            <a:rPr lang="en-US" sz="2000" kern="1200" dirty="0" err="1" smtClean="0">
              <a:latin typeface="Gill Sans MT" pitchFamily="34" charset="0"/>
            </a:rPr>
            <a:t>gangetic</a:t>
          </a:r>
          <a:r>
            <a:rPr lang="en-US" sz="2000" kern="1200" dirty="0" smtClean="0">
              <a:latin typeface="Gill Sans MT" pitchFamily="34" charset="0"/>
            </a:rPr>
            <a:t> plains in South Asia</a:t>
          </a:r>
          <a:endParaRPr lang="en-US" sz="2000" kern="1200" dirty="0">
            <a:latin typeface="Gill Sans MT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>
              <a:latin typeface="Gill Sans MT" pitchFamily="34" charset="0"/>
            </a:rPr>
            <a:t>Sudano-sahelien</a:t>
          </a:r>
          <a:r>
            <a:rPr lang="en-US" sz="2000" kern="1200" dirty="0" smtClean="0">
              <a:latin typeface="Gill Sans MT" pitchFamily="34" charset="0"/>
            </a:rPr>
            <a:t> systems in West Africa</a:t>
          </a:r>
          <a:endParaRPr lang="en-US" sz="2000" kern="1200" dirty="0">
            <a:latin typeface="Gill Sans MT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Gill Sans MT" pitchFamily="34" charset="0"/>
            </a:rPr>
            <a:t>Maize </a:t>
          </a:r>
          <a:r>
            <a:rPr lang="en-US" sz="2000" kern="1200" dirty="0" smtClean="0">
              <a:solidFill>
                <a:schemeClr val="tx1"/>
              </a:solidFill>
              <a:latin typeface="Gill Sans MT" pitchFamily="34" charset="0"/>
            </a:rPr>
            <a:t>and livestock </a:t>
          </a:r>
          <a:r>
            <a:rPr lang="en-US" sz="2000" kern="1200" dirty="0" smtClean="0">
              <a:latin typeface="Gill Sans MT" pitchFamily="34" charset="0"/>
            </a:rPr>
            <a:t>mixed systems in East and Southern Africa</a:t>
          </a:r>
          <a:endParaRPr lang="en-US" sz="2000" kern="1200" dirty="0">
            <a:latin typeface="Gill Sans MT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Gill Sans MT" pitchFamily="34" charset="0"/>
            </a:rPr>
            <a:t>Ethiopian highlands</a:t>
          </a:r>
          <a:endParaRPr lang="en-US" sz="2000" kern="1200" dirty="0">
            <a:latin typeface="Gill Sans MT" pitchFamily="34" charset="0"/>
          </a:endParaRPr>
        </a:p>
      </dsp:txBody>
      <dsp:txXfrm>
        <a:off x="0" y="2336546"/>
        <a:ext cx="5181600" cy="2608200"/>
      </dsp:txXfrm>
    </dsp:sp>
    <dsp:sp modelId="{BE5E51FD-690A-40AE-ADEC-217B10924A6E}">
      <dsp:nvSpPr>
        <dsp:cNvPr id="0" name=""/>
        <dsp:cNvSpPr/>
      </dsp:nvSpPr>
      <dsp:spPr>
        <a:xfrm>
          <a:off x="259080" y="2249029"/>
          <a:ext cx="3627120" cy="766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97" tIns="0" rIns="13709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Gill Sans MT" pitchFamily="34" charset="0"/>
            </a:rPr>
            <a:t>Anchored by key geographies: </a:t>
          </a:r>
          <a:endParaRPr lang="en-US" sz="2000" kern="1200" dirty="0">
            <a:latin typeface="Gill Sans MT" pitchFamily="34" charset="0"/>
          </a:endParaRPr>
        </a:p>
      </dsp:txBody>
      <dsp:txXfrm>
        <a:off x="296496" y="2286445"/>
        <a:ext cx="3552288" cy="691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8F6E3C-AC84-469D-87BE-6CCE7B216A68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F832B5-F877-4095-A306-C41BEC708E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338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57615"/>
                </a:solidFill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70C56-FE67-4559-9B76-AA0CB49DC326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F222-F58A-4BC0-83F4-27AF1DC199DB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A7C507-7464-492F-B180-BCE47F2319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85A5-61CD-443C-9711-BEDA9A827060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81E833-5F73-497C-8518-927FCB9F3A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BEBB-9A72-439B-A6A7-A2C371B892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99997-3700-4CAF-9080-C7AED77295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730A-4837-4B9C-9635-BFBD89DF1F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17675-8A77-4E20-8EE8-EDAC8FBEA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4F0C-EAD1-40C6-BB9B-2D7D019EC9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964E8-21C0-43F4-A8B8-8674451906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A92D5-E9E1-4850-BC57-23E47E7FC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9777-51A5-413E-9781-EE31B5110E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rgbClr val="D57615"/>
                </a:solidFill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3840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BFF4A-245A-4648-BF94-E6B232B20E4C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D523A-6722-41FD-B54C-24886B9C31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B76FB-FC7E-4D8D-A0C7-D11C79A6A6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1A912-593D-4346-9CE9-8594AC8400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1AE59-D67D-44BB-9E3A-8B0BE34F93BF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6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55837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55837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4CC07-A360-4C3C-A5A5-5D94DE277F9C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2" y="23320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124200"/>
            <a:ext cx="4040188" cy="3124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320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124200"/>
            <a:ext cx="4041775" cy="3124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2FABB-1040-445F-83AD-C22239A0575E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F33AA-65E3-4617-88CA-B5C158A78A2E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C8E07-723C-4C35-BC10-99CCF44BDFEE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1B0E4-1478-49DE-B6D6-253AD1D2BCF1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98DD5E-5A4A-449A-853D-0A76CA69F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B578-E090-4C15-9F83-C772FA9F8D27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0C29187-3233-4C7A-BF54-3AFF8A17D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kmap_power_bg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69F1EF-D3CF-49E3-B4DC-3DC6F543AC35}" type="datetime1">
              <a:rPr lang="en-US"/>
              <a:pPr>
                <a:defRPr/>
              </a:pPr>
              <a:t>11/10/2013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4" r:id="rId1"/>
    <p:sldLayoutId id="2147484420" r:id="rId2"/>
    <p:sldLayoutId id="2147484421" r:id="rId3"/>
    <p:sldLayoutId id="2147484395" r:id="rId4"/>
    <p:sldLayoutId id="2147484396" r:id="rId5"/>
    <p:sldLayoutId id="2147484397" r:id="rId6"/>
    <p:sldLayoutId id="2147484398" r:id="rId7"/>
    <p:sldLayoutId id="2147484422" r:id="rId8"/>
    <p:sldLayoutId id="2147484423" r:id="rId9"/>
    <p:sldLayoutId id="2147484424" r:id="rId10"/>
    <p:sldLayoutId id="214748442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8E578E-5F57-4E45-A31B-2FA98A631A8C}" type="datetimeFigureOut">
              <a:rPr lang="en-US"/>
              <a:pPr>
                <a:defRPr/>
              </a:pPr>
              <a:t>11/10/2013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2DB2B9-6BB1-412D-B327-F32EF138C4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9" r:id="rId1"/>
    <p:sldLayoutId id="2147484400" r:id="rId2"/>
    <p:sldLayoutId id="2147484401" r:id="rId3"/>
    <p:sldLayoutId id="2147484402" r:id="rId4"/>
    <p:sldLayoutId id="2147484403" r:id="rId5"/>
    <p:sldLayoutId id="2147484404" r:id="rId6"/>
    <p:sldLayoutId id="2147484405" r:id="rId7"/>
    <p:sldLayoutId id="2147484406" r:id="rId8"/>
    <p:sldLayoutId id="2147484407" r:id="rId9"/>
    <p:sldLayoutId id="2147484408" r:id="rId10"/>
    <p:sldLayoutId id="21474844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1338" y="2133600"/>
            <a:ext cx="47926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914466"/>
              </p:ext>
            </p:extLst>
          </p:nvPr>
        </p:nvGraphicFramePr>
        <p:xfrm>
          <a:off x="228600" y="1752599"/>
          <a:ext cx="5181600" cy="495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5957" y="1143000"/>
            <a:ext cx="772987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D57615"/>
                </a:solidFill>
                <a:latin typeface="+mj-lt"/>
                <a:cs typeface="Arial" charset="0"/>
              </a:rPr>
              <a:t>Sustainable Intensification = Overarching R4D Goal</a:t>
            </a:r>
            <a:endParaRPr lang="en-US" sz="2800" b="1" dirty="0">
              <a:solidFill>
                <a:srgbClr val="D57615"/>
              </a:solidFill>
              <a:latin typeface="+mj-lt"/>
              <a:cs typeface="Arial" charset="0"/>
            </a:endParaRP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724400" y="152400"/>
            <a:ext cx="441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solidFill>
                  <a:srgbClr val="002060"/>
                </a:solidFill>
                <a:latin typeface="+mj-lt"/>
              </a:rPr>
              <a:t>FtF</a:t>
            </a: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 Research </a:t>
            </a:r>
            <a:r>
              <a:rPr lang="en-US" sz="3600" b="1" dirty="0">
                <a:solidFill>
                  <a:srgbClr val="002060"/>
                </a:solidFill>
                <a:latin typeface="+mj-lt"/>
              </a:rPr>
              <a:t>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24400" y="152400"/>
            <a:ext cx="441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solidFill>
                  <a:srgbClr val="002060"/>
                </a:solidFill>
                <a:latin typeface="+mj-lt"/>
              </a:rPr>
              <a:t>FtF</a:t>
            </a: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 Research </a:t>
            </a:r>
            <a:r>
              <a:rPr lang="en-US" sz="3600" b="1" dirty="0">
                <a:solidFill>
                  <a:srgbClr val="002060"/>
                </a:solidFill>
                <a:latin typeface="+mj-lt"/>
              </a:rPr>
              <a:t>Strategy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0" y="2286000"/>
            <a:ext cx="2743200" cy="2667000"/>
            <a:chOff x="533400" y="3124200"/>
            <a:chExt cx="2743200" cy="2667000"/>
          </a:xfrm>
        </p:grpSpPr>
        <p:sp>
          <p:nvSpPr>
            <p:cNvPr id="4" name="Rounded Rectangle 3"/>
            <p:cNvSpPr/>
            <p:nvPr/>
          </p:nvSpPr>
          <p:spPr>
            <a:xfrm>
              <a:off x="533400" y="3124200"/>
              <a:ext cx="2743200" cy="477798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Climate-Resilient Cereals</a:t>
              </a:r>
              <a:endParaRPr lang="en-US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3400" y="3789402"/>
              <a:ext cx="2743200" cy="477798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Climate-Resilient Legumes</a:t>
              </a:r>
              <a:endParaRPr lang="en-US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3400" y="4475202"/>
              <a:ext cx="2743200" cy="630198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Advanced Approaches to Combat Pests &amp; Disease</a:t>
              </a:r>
              <a:endParaRPr lang="en-US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3400" y="5313402"/>
              <a:ext cx="2743200" cy="477798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Safe &amp; Nutritious Foods</a:t>
              </a:r>
              <a:endParaRPr lang="en-US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3733800" y="2590800"/>
            <a:ext cx="2514600" cy="1849398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Sustainable Intensification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Africa RISING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CSISA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Innovation Labs</a:t>
            </a:r>
            <a:endParaRPr lang="en-US" sz="1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477000" y="3200400"/>
            <a:ext cx="2590800" cy="7063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(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Tech Scaling / Development)</a:t>
            </a:r>
            <a:endParaRPr lang="en-US" sz="2000" i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676400" y="5694402"/>
            <a:ext cx="1931894" cy="477798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Policy/Markets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733800" y="5694402"/>
            <a:ext cx="1931894" cy="477798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HICD</a:t>
            </a:r>
            <a:endParaRPr lang="en-US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3124200" y="2524899"/>
            <a:ext cx="609600" cy="2189202"/>
            <a:chOff x="3124200" y="3363099"/>
            <a:chExt cx="609600" cy="2189202"/>
          </a:xfrm>
        </p:grpSpPr>
        <p:cxnSp>
          <p:nvCxnSpPr>
            <p:cNvPr id="18" name="Elbow Connector 17"/>
            <p:cNvCxnSpPr>
              <a:stCxn id="4" idx="3"/>
              <a:endCxn id="11" idx="1"/>
            </p:cNvCxnSpPr>
            <p:nvPr/>
          </p:nvCxnSpPr>
          <p:spPr>
            <a:xfrm>
              <a:off x="3124200" y="3363099"/>
              <a:ext cx="609600" cy="990600"/>
            </a:xfrm>
            <a:prstGeom prst="bentConnector3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8" idx="3"/>
              <a:endCxn id="11" idx="1"/>
            </p:cNvCxnSpPr>
            <p:nvPr/>
          </p:nvCxnSpPr>
          <p:spPr>
            <a:xfrm>
              <a:off x="3124200" y="4028301"/>
              <a:ext cx="609600" cy="325398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9" idx="3"/>
              <a:endCxn id="11" idx="1"/>
            </p:cNvCxnSpPr>
            <p:nvPr/>
          </p:nvCxnSpPr>
          <p:spPr>
            <a:xfrm flipV="1">
              <a:off x="3124200" y="4353699"/>
              <a:ext cx="609600" cy="436602"/>
            </a:xfrm>
            <a:prstGeom prst="bentConnector3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>
              <a:stCxn id="10" idx="3"/>
              <a:endCxn id="11" idx="1"/>
            </p:cNvCxnSpPr>
            <p:nvPr/>
          </p:nvCxnSpPr>
          <p:spPr>
            <a:xfrm flipV="1">
              <a:off x="3124200" y="4353699"/>
              <a:ext cx="609600" cy="11986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>
            <a:stCxn id="11" idx="3"/>
          </p:cNvCxnSpPr>
          <p:nvPr/>
        </p:nvCxnSpPr>
        <p:spPr>
          <a:xfrm>
            <a:off x="6248400" y="3515499"/>
            <a:ext cx="609600" cy="0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57200" y="1214735"/>
            <a:ext cx="850117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D57615"/>
                </a:solidFill>
                <a:latin typeface="+mj-lt"/>
                <a:cs typeface="Arial" charset="0"/>
              </a:rPr>
              <a:t>Sustainable Intensification = 1 of 7 Focal Research Areas</a:t>
            </a:r>
            <a:endParaRPr lang="en-US" sz="2800" b="1" dirty="0">
              <a:solidFill>
                <a:srgbClr val="D57615"/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17464</TotalTime>
  <Words>95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MS PGothic</vt:lpstr>
      <vt:lpstr>Arial</vt:lpstr>
      <vt:lpstr>Gill Sans MT</vt:lpstr>
      <vt:lpstr>Office Theme</vt:lpstr>
      <vt:lpstr>Custom Design</vt:lpstr>
      <vt:lpstr>PowerPoint Presentation</vt:lpstr>
      <vt:lpstr>PowerPoint Presentation</vt:lpstr>
    </vt:vector>
  </TitlesOfParts>
  <Company>USAID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Coursen, Wendy (GH/HIDN)</dc:creator>
  <cp:lastModifiedBy>Tracy Powell</cp:lastModifiedBy>
  <cp:revision>359</cp:revision>
  <cp:lastPrinted>2013-01-17T17:53:46Z</cp:lastPrinted>
  <dcterms:created xsi:type="dcterms:W3CDTF">2011-12-05T16:05:15Z</dcterms:created>
  <dcterms:modified xsi:type="dcterms:W3CDTF">2013-11-11T05:48:31Z</dcterms:modified>
</cp:coreProperties>
</file>